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304" r:id="rId12"/>
    <p:sldId id="266" r:id="rId13"/>
    <p:sldId id="267" r:id="rId14"/>
    <p:sldId id="268" r:id="rId15"/>
    <p:sldId id="269" r:id="rId16"/>
    <p:sldId id="305" r:id="rId17"/>
    <p:sldId id="306" r:id="rId18"/>
    <p:sldId id="307" r:id="rId19"/>
    <p:sldId id="309" r:id="rId20"/>
    <p:sldId id="310" r:id="rId21"/>
    <p:sldId id="311" r:id="rId22"/>
    <p:sldId id="312" r:id="rId23"/>
    <p:sldId id="313" r:id="rId24"/>
    <p:sldId id="270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299" r:id="rId34"/>
    <p:sldId id="300" r:id="rId35"/>
    <p:sldId id="302" r:id="rId36"/>
    <p:sldId id="303" r:id="rId37"/>
  </p:sldIdLst>
  <p:sldSz cx="9144000" cy="5143500" type="screen16x9"/>
  <p:notesSz cx="6888163" cy="10020300"/>
  <p:embeddedFontLst>
    <p:embeddedFont>
      <p:font typeface="IBM Plex Sans SemiBold" panose="020B0604020202020204" charset="0"/>
      <p:regular r:id="rId39"/>
      <p:bold r:id="rId40"/>
      <p:italic r:id="rId41"/>
      <p:boldItalic r:id="rId42"/>
    </p:embeddedFont>
    <p:embeddedFont>
      <p:font typeface="Roboto" panose="020B0604020202020204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IBM Plex Sans" panose="020B0604020202020204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97">
          <p15:clr>
            <a:srgbClr val="9AA0A6"/>
          </p15:clr>
        </p15:guide>
        <p15:guide id="2" pos="29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A90CC4-3942-487D-8038-9B8D511C79C1}">
  <a:tblStyle styleId="{2EA90CC4-3942-487D-8038-9B8D511C79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97" d="100"/>
          <a:sy n="97" d="100"/>
        </p:scale>
        <p:origin x="774" y="90"/>
      </p:cViewPr>
      <p:guideLst>
        <p:guide orient="horz" pos="159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24664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ksergey.ru/timer/?t=300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onlinetimer.ru/#!/timer/2022-01-14T13:30:46.171Z/2022-01-14T13:30:46.171Z/forward/0/2/100/t/run/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300" name="Google Shape;3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28949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1a88ad15b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1a88ad15b6_0_15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993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1a88ad15b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1a88ad15b6_0_20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952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399ae5b3c0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399ae5b3c0_0_12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697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99ae5b3c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99ae5b3c0_0_131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6254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99ae5b3c0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399ae5b3c0_0_141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252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513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562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149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893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81ba7d4ae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g1081ba7d4ae_0_509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933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99ae5b3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99ae5b3c0_0_0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339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5045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0859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0" name="Google Shape;550;p17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r>
              <a:rPr lang="ru-RU">
                <a:solidFill>
                  <a:schemeClr val="dk1"/>
                </a:solidFill>
              </a:rPr>
              <a:t>Для удобства можно использовать таймер на экране: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вариант 1,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 u="sng">
                <a:solidFill>
                  <a:schemeClr val="hlink"/>
                </a:solidFill>
                <a:hlinkClick r:id="rId4"/>
              </a:rPr>
              <a:t>вариант 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196059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81ba7d4ae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g1081ba7d4ae_0_553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5103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81ba7d4ae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g1081ba7d4ae_0_553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39246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12662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539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7028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6050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511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647329f79_1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317" name="Google Shape;317;g10647329f79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567015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4664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56ec39b1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156ec39b11f_0_6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945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081ba7d4ae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7" name="Google Shape;637;g1081ba7d4ae_0_564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1584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116132c2d2b_3_4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642" name="Google Shape;642;g116132c2d2b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13103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10f07d28dee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10f07d28dee_0_221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r>
              <a:rPr lang="ru-RU"/>
              <a:t>Вы можете сами менять вопросы! Попросите студентов ответить голосом или отписаться в чате.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293590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6" name="Google Shape;666;p18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755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1a88ad15b6_0_292:notes"/>
          <p:cNvSpPr txBox="1">
            <a:spLocks noGrp="1"/>
          </p:cNvSpPr>
          <p:nvPr>
            <p:ph type="body" idx="1"/>
          </p:nvPr>
        </p:nvSpPr>
        <p:spPr>
          <a:xfrm>
            <a:off x="688817" y="4759618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323" name="Google Shape;323;g11a88ad15b6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2594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a88ad15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a88ad15b6_0_0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57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99ae5b3c0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99ae5b3c0_0_102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262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1a88ad15b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1a88ad15b6_0_10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192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399ae5b3c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399ae5b3c0_0_110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062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1a88ad15b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1a88ad15b6_0_15:notes"/>
          <p:cNvSpPr txBox="1">
            <a:spLocks noGrp="1"/>
          </p:cNvSpPr>
          <p:nvPr>
            <p:ph type="body" idx="1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spcFirstLastPara="1" wrap="square" lIns="96600" tIns="96600" rIns="96600" bIns="96600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23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Титульник">
  <p:cSld name="TITLE_1_2_1_1">
    <p:bg>
      <p:bgPr>
        <a:solidFill>
          <a:schemeClr val="dk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">
  <p:cSld name="TITLE_1_1_1_1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5" name="Google Shape;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 (без графики)">
  <p:cSld name="TITLE_1_1_1_1_1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 в два столбца">
  <p:cSld name="1_Title slide 5_2_1_4_2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 Для цитат">
  <p:cSld name="CUSTOM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 extrusionOk="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842969" y="2049775"/>
            <a:ext cx="34581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Отбивка">
  <p:cSld name="10 Отбивка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235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">
  <p:cSld name="1_Title slide 5_2_1_4_1_1_1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subTitle" idx="2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3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4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5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6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7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8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9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3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Титульник">
  <p:cSld name="TITLE_1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Титульник">
  <p:cSld name="TITLE_1_4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Титульник">
  <p:cSld name="TITLE_1_3">
    <p:bg>
      <p:bgPr>
        <a:solidFill>
          <a:schemeClr val="dk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">
  <p:cSld name="1_Title slide 5_2_1_4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Титульник">
  <p:cSld name="TITLE_1_2">
    <p:bg>
      <p:bgPr>
        <a:solidFill>
          <a:schemeClr val="dk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Титульник">
  <p:cSld name="TITLE_1_2_1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Титульник">
  <p:cSld name="TITLE_1_2_1_1">
    <p:bg>
      <p:bgPr>
        <a:solidFill>
          <a:schemeClr val="dk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Титульник">
  <p:cSld name="TITLE_1_2_1_1_1"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Титульник">
  <p:cSld name="TITLE_1_2_1_1_1_1">
    <p:bg>
      <p:bgPr>
        <a:solidFill>
          <a:schemeClr val="dk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Пустой титульник, вставь справа иллюстрацию по теме">
  <p:cSld name="TITLE_1_2_1_1_1_1_1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Отбивка">
  <p:cSld name="TITLE_1_1"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sz="13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Отбивка">
  <p:cSld name="TITLE_1_1_2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 Отбивка">
  <p:cSld name="TITLE_1_1_1"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">
  <p:cSld name="TITLE_1_1_1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31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Отбивка">
  <p:cSld name="TITLE_1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sz="13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 (без графики)">
  <p:cSld name="TITLE_1_1_1_1_1"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74" name="Google Shape;17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"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 1">
  <p:cSld name="1_Title slide 5_2_1_5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">
  <p:cSld name="1_Title slide 5_2_1_4">
    <p:bg>
      <p:bgPr>
        <a:solidFill>
          <a:schemeClr val="l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2" name="Google Shape;182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3" name="Google Shape;183;p35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84" name="Google Shape;18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 в два столбца">
  <p:cSld name="1_Title slide 5_2_1_4_2"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87" name="Google Shape;187;p3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8" name="Google Shape;188;p36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0" name="Google Shape;190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">
  <p:cSld name="1_Title slide 5_2_1_4_1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subTitle" idx="2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5" name="Google Shape;195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Что будет на уроке - 1 вариант">
  <p:cSld name="1_Title slide 5_2_1_2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98" name="Google Shape;198;p3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99" name="Google Shape;199;p38"/>
          <p:cNvSpPr txBox="1">
            <a:spLocks noGrp="1"/>
          </p:cNvSpPr>
          <p:nvPr>
            <p:ph type="subTitle" idx="2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38"/>
          <p:cNvSpPr txBox="1">
            <a:spLocks noGrp="1"/>
          </p:cNvSpPr>
          <p:nvPr>
            <p:ph type="body" idx="3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1" name="Google Shape;201;p38"/>
          <p:cNvSpPr txBox="1">
            <a:spLocks noGrp="1"/>
          </p:cNvSpPr>
          <p:nvPr>
            <p:ph type="subTitle" idx="4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38"/>
          <p:cNvSpPr txBox="1">
            <a:spLocks noGrp="1"/>
          </p:cNvSpPr>
          <p:nvPr>
            <p:ph type="body" idx="5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6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7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subTitle" idx="8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38"/>
          <p:cNvSpPr txBox="1">
            <a:spLocks noGrp="1"/>
          </p:cNvSpPr>
          <p:nvPr>
            <p:ph type="body" idx="9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subTitle" idx="13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body" idx="14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9" name="Google Shape;209;p38"/>
          <p:cNvSpPr txBox="1">
            <a:spLocks noGrp="1"/>
          </p:cNvSpPr>
          <p:nvPr>
            <p:ph type="subTitle" idx="15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Google Shape;210;p38"/>
          <p:cNvSpPr txBox="1">
            <a:spLocks noGrp="1"/>
          </p:cNvSpPr>
          <p:nvPr>
            <p:ph type="body" idx="16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1" name="Google Shape;211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 Что будет на уроке - 2 вариант ">
  <p:cSld name="1_Title slide 5_2_1_2_1">
    <p:bg>
      <p:bgPr>
        <a:solidFill>
          <a:schemeClr val="l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body" idx="2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subTitle" idx="3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18" name="Google Shape;218;p39"/>
          <p:cNvSpPr txBox="1">
            <a:spLocks noGrp="1"/>
          </p:cNvSpPr>
          <p:nvPr>
            <p:ph type="subTitle" idx="5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body" idx="6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subTitle" idx="7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39"/>
          <p:cNvSpPr txBox="1">
            <a:spLocks noGrp="1"/>
          </p:cNvSpPr>
          <p:nvPr>
            <p:ph type="body" idx="8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2" name="Google Shape;222;p39"/>
          <p:cNvSpPr txBox="1">
            <a:spLocks noGrp="1"/>
          </p:cNvSpPr>
          <p:nvPr>
            <p:ph type="subTitle" idx="9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" name="Google Shape;223;p39"/>
          <p:cNvSpPr txBox="1">
            <a:spLocks noGrp="1"/>
          </p:cNvSpPr>
          <p:nvPr>
            <p:ph type="body" idx="13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4" name="Google Shape;224;p39"/>
          <p:cNvSpPr txBox="1">
            <a:spLocks noGrp="1"/>
          </p:cNvSpPr>
          <p:nvPr>
            <p:ph type="subTitle" idx="14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39"/>
          <p:cNvSpPr txBox="1">
            <a:spLocks noGrp="1"/>
          </p:cNvSpPr>
          <p:nvPr>
            <p:ph type="body" idx="15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6" name="Google Shape;226;p39"/>
          <p:cNvSpPr txBox="1">
            <a:spLocks noGrp="1"/>
          </p:cNvSpPr>
          <p:nvPr>
            <p:ph type="subTitle" idx="16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7" name="Google Shape;227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лайд знакомства - инфа о преподавателе">
  <p:cSld name="1_Title slide 5_2_1_2_1_1_1">
    <p:bg>
      <p:bgPr>
        <a:solidFill>
          <a:schemeClr val="l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subTitle" idx="2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subTitle" idx="3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body" idx="4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34" name="Google Shape;234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нец презентации (благодарность)">
  <p:cSld name="CUSTOM_1_1">
    <p:bg>
      <p:bgPr>
        <a:solidFill>
          <a:schemeClr val="dk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39" name="Google Shape;239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нец презентации (благодарность)">
  <p:cSld name="CUSTOM_1_1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 Для цитат">
  <p:cSld name="CUSTOM_2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">
  <p:cSld name="1_Title slide 5_2_1_4_1_1_1_1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45" name="Google Shape;24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subTitle" idx="16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59" name="Google Shape;259;p43"/>
          <p:cNvSpPr txBox="1">
            <a:spLocks noGrp="1"/>
          </p:cNvSpPr>
          <p:nvPr>
            <p:ph type="subTitle" idx="17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subTitle" idx="18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subTitle" idx="19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subTitle" idx="20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subTitle" idx="21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subTitle" idx="22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subTitle" idx="23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24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 1">
  <p:cSld name="1_Title slide 5_2_1_4_1_1_1_1_1">
    <p:bg>
      <p:bgPr>
        <a:solidFill>
          <a:schemeClr val="lt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69" name="Google Shape;269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sz="2400" b="1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ubTitle" idx="2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2" name="Google Shape;272;p44"/>
          <p:cNvSpPr txBox="1">
            <a:spLocks noGrp="1"/>
          </p:cNvSpPr>
          <p:nvPr>
            <p:ph type="subTitle" idx="3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subTitle" idx="4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5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5" name="Google Shape;275;p44"/>
          <p:cNvSpPr txBox="1">
            <a:spLocks noGrp="1"/>
          </p:cNvSpPr>
          <p:nvPr>
            <p:ph type="subTitle" idx="6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6" name="Google Shape;276;p44"/>
          <p:cNvSpPr txBox="1">
            <a:spLocks noGrp="1"/>
          </p:cNvSpPr>
          <p:nvPr>
            <p:ph type="subTitle" idx="7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7" name="Google Shape;277;p44"/>
          <p:cNvSpPr txBox="1">
            <a:spLocks noGrp="1"/>
          </p:cNvSpPr>
          <p:nvPr>
            <p:ph type="subTitle" idx="8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subTitle" idx="9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Заголовок в две строки + текст  1 1 1 1 1">
  <p:cSld name="1_Title slide 5_2_1_4_1_1_1_1_1_1">
    <p:bg>
      <p:bgPr>
        <a:solidFill>
          <a:schemeClr val="lt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1" name="Google Shape;28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2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subTitle" idx="3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subTitle" idx="4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subTitle" idx="5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subTitle" idx="6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subTitle" idx="7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subTitle" idx="8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subTitle" idx="9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1" name="Google Shape;291;p45"/>
          <p:cNvSpPr txBox="1">
            <a:spLocks noGrp="1"/>
          </p:cNvSpPr>
          <p:nvPr>
            <p:ph type="subTitle" idx="13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2" name="Google Shape;292;p45"/>
          <p:cNvSpPr txBox="1">
            <a:spLocks noGrp="1"/>
          </p:cNvSpPr>
          <p:nvPr>
            <p:ph type="subTitle" idx="14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3" name="Google Shape;293;p45"/>
          <p:cNvSpPr txBox="1">
            <a:spLocks noGrp="1"/>
          </p:cNvSpPr>
          <p:nvPr>
            <p:ph type="subTitle" idx="15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94" name="Google Shape;294;p45"/>
          <p:cNvSpPr txBox="1">
            <a:spLocks noGrp="1"/>
          </p:cNvSpPr>
          <p:nvPr>
            <p:ph type="subTitle" idx="16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CUSTOM_2_1_4_1">
    <p:bg>
      <p:bgPr>
        <a:solidFill>
          <a:srgbClr val="252525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Титульник">
  <p:cSld name="TITLE_1_2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лайд знакомства - инфа о преподавателе">
  <p:cSld name="1_Title slide 5_2_1_2_1_1_1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2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3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4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Титульник">
  <p:cSld name="TITLE_1_2_1_1_1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 Отбивка">
  <p:cSld name="TITLE_1_1_1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44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9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arlo50@example.or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arlo50@example.or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7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19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</a:pPr>
            <a:r>
              <a:rPr lang="ru-RU"/>
              <a:t>Базы данных и SQL</a:t>
            </a:r>
            <a:endParaRPr/>
          </a:p>
        </p:txBody>
      </p:sp>
      <p:sp>
        <p:nvSpPr>
          <p:cNvPr id="303" name="Google Shape;303;p47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</a:pPr>
            <a:r>
              <a:rPr lang="ru-RU"/>
              <a:t>Семинар 4.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Выберите правильный пример запроса с использованием UNION?</a:t>
            </a:r>
            <a:endParaRPr sz="2500"/>
          </a:p>
        </p:txBody>
      </p:sp>
      <p:sp>
        <p:nvSpPr>
          <p:cNvPr id="357" name="Google Shape;357;p55"/>
          <p:cNvSpPr txBox="1"/>
          <p:nvPr/>
        </p:nvSpPr>
        <p:spPr>
          <a:xfrm>
            <a:off x="92099" y="2237442"/>
            <a:ext cx="9051902" cy="276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id, city FROM orders ORDER BY id </a:t>
            </a: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UNION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id, city FROM sellers ORDER BY city</a:t>
            </a: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>
              <a:lnSpc>
                <a:spcPct val="150000"/>
              </a:lnSpc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id, city, </a:t>
            </a:r>
            <a:r>
              <a:rPr lang="en-US" sz="1550" dirty="0" err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seller_id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FROM orders AND SELECT city, id FROM SELECT ORDER BY id;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>
              <a:lnSpc>
                <a:spcPct val="150000"/>
              </a:lnSpc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SELECT id, city FROM orders UNION </a:t>
            </a:r>
            <a:r>
              <a:rPr lang="en-US" sz="1550" dirty="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SELECT id</a:t>
            </a:r>
            <a:r>
              <a:rPr lang="en-US" sz="1550" dirty="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, city FROM sellers ORDER BY id;</a:t>
            </a:r>
            <a:endParaRPr sz="1550" dirty="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запросы верные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086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rgbClr val="333333"/>
                </a:solidFill>
                <a:highlight>
                  <a:schemeClr val="lt1"/>
                </a:highlight>
              </a:rPr>
              <a:t>Если выборка объединения данных производится из нескольких таблиц, то это может указываться во фразе FROM следующим образом?</a:t>
            </a:r>
            <a:endParaRPr sz="2400" dirty="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69" name="Google Shape;369;p57"/>
          <p:cNvSpPr txBox="1"/>
          <p:nvPr/>
        </p:nvSpPr>
        <p:spPr>
          <a:xfrm>
            <a:off x="652975" y="2494000"/>
            <a:ext cx="8107200" cy="16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таблица 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AND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CROSS JOIN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таблица1 INNER JOIN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OUTER JOIN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8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rgbClr val="333333"/>
                </a:solidFill>
                <a:highlight>
                  <a:srgbClr val="FFFFFF"/>
                </a:highlight>
              </a:rPr>
              <a:t>Если выборка объединения данных производится из нескольких таблиц, то это может указываться во фразе FROM следующим образом?</a:t>
            </a:r>
            <a:endParaRPr sz="2200"/>
          </a:p>
        </p:txBody>
      </p:sp>
      <p:sp>
        <p:nvSpPr>
          <p:cNvPr id="375" name="Google Shape;375;p58"/>
          <p:cNvSpPr txBox="1"/>
          <p:nvPr/>
        </p:nvSpPr>
        <p:spPr>
          <a:xfrm>
            <a:off x="652975" y="2494000"/>
            <a:ext cx="8107200" cy="16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таблица 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AND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таблица 1 CROSS JOIN таблица2 </a:t>
            </a:r>
            <a:endParaRPr sz="155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таблица1 INNER JOIN таблица2 </a:t>
            </a:r>
            <a:endParaRPr sz="155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1 OUTER JOIN таблица2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используется для объединения результатов запроса без удаления дубликатов?</a:t>
            </a:r>
            <a:endParaRPr sz="21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81" name="Google Shape;381;p59"/>
          <p:cNvSpPr txBox="1"/>
          <p:nvPr/>
        </p:nvSpPr>
        <p:spPr>
          <a:xfrm>
            <a:off x="652975" y="2494000"/>
            <a:ext cx="8107200" cy="1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UNION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UNION ALL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0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используется для объединения результатов запроса без удаления дубликатов?</a:t>
            </a:r>
            <a:endParaRPr sz="21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87" name="Google Shape;387;p60"/>
          <p:cNvSpPr txBox="1"/>
          <p:nvPr/>
        </p:nvSpPr>
        <p:spPr>
          <a:xfrm>
            <a:off x="666132" y="2474265"/>
            <a:ext cx="8107200" cy="1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UNION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UNION ALL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1: выбрать всех пользователей, указав их </a:t>
            </a:r>
            <a:r>
              <a:rPr lang="en-US" dirty="0" smtClean="0"/>
              <a:t>id</a:t>
            </a:r>
            <a:r>
              <a:rPr lang="ru-RU" dirty="0" smtClean="0"/>
              <a:t>, имя и фамилию, город и </a:t>
            </a:r>
            <a:r>
              <a:rPr lang="ru-RU" dirty="0" err="1" smtClean="0"/>
              <a:t>аватарку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(используя вложенные запросы)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8239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49" y="620747"/>
            <a:ext cx="8294661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1: выбрать всех пользователей, указав их </a:t>
            </a:r>
            <a:r>
              <a:rPr lang="en-US" sz="2000" dirty="0" smtClean="0"/>
              <a:t>id</a:t>
            </a:r>
            <a:r>
              <a:rPr lang="ru-RU" sz="2000" dirty="0" smtClean="0"/>
              <a:t>, имя и фамилию, город и </a:t>
            </a:r>
            <a:r>
              <a:rPr lang="ru-RU" sz="2000" dirty="0" err="1" smtClean="0"/>
              <a:t>аватарку</a:t>
            </a:r>
            <a:r>
              <a:rPr lang="ru-RU" sz="2000" dirty="0" smtClean="0"/>
              <a:t>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ru-RU" sz="2000" dirty="0" smtClean="0"/>
              <a:t>(</a:t>
            </a:r>
            <a:r>
              <a:rPr lang="ru-RU" sz="2000" dirty="0"/>
              <a:t>используя вложенные запросы)</a:t>
            </a:r>
            <a:endParaRPr sz="2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608096" y="1895838"/>
            <a:ext cx="690360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id</a:t>
            </a:r>
            <a:r>
              <a:rPr lang="en-US" sz="18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 CONCAT</a:t>
            </a:r>
            <a:r>
              <a:rPr lang="en-US" sz="1800" b="1" dirty="0" smtClean="0">
                <a:latin typeface="Consolas" panose="020B0609020204030204" pitchFamily="49" charset="0"/>
              </a:rPr>
              <a:t>(</a:t>
            </a:r>
            <a:r>
              <a:rPr lang="en-US" sz="1800" b="1" dirty="0" err="1" smtClean="0">
                <a:latin typeface="Consolas" panose="020B0609020204030204" pitchFamily="49" charset="0"/>
              </a:rPr>
              <a:t>firstname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 '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 err="1">
                <a:latin typeface="Consolas" panose="020B0609020204030204" pitchFamily="49" charset="0"/>
              </a:rPr>
              <a:t>lastname</a:t>
            </a:r>
            <a:r>
              <a:rPr lang="en-US" sz="1800" b="1" dirty="0">
                <a:latin typeface="Consolas" panose="020B0609020204030204" pitchFamily="49" charset="0"/>
              </a:rPr>
              <a:t>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Пользователь'</a:t>
            </a:r>
            <a:r>
              <a:rPr lang="ru-RU" sz="1800" b="1" dirty="0">
                <a:latin typeface="Consolas" panose="020B0609020204030204" pitchFamily="49" charset="0"/>
              </a:rPr>
              <a:t>, 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(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hometown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profiles </a:t>
            </a:r>
            <a:endParaRPr lang="en-US" sz="1800" b="1" dirty="0" smtClean="0">
              <a:latin typeface="Consolas" panose="020B0609020204030204" pitchFamily="49" charset="0"/>
            </a:endParaRPr>
          </a:p>
          <a:p>
            <a:r>
              <a:rPr lang="en-US" sz="1800" b="1" dirty="0" smtClean="0">
                <a:solidFill>
                  <a:srgbClr val="800000"/>
                </a:solidFill>
                <a:latin typeface="Consolas" panose="020B0609020204030204" pitchFamily="49" charset="0"/>
              </a:rPr>
              <a:t>  WHERE</a:t>
            </a:r>
            <a:r>
              <a:rPr lang="en-US" sz="1800" b="1" dirty="0" smtClean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user_id</a:t>
            </a:r>
            <a:r>
              <a:rPr lang="en-US" sz="1800" b="1" dirty="0">
                <a:latin typeface="Consolas" panose="020B0609020204030204" pitchFamily="49" charset="0"/>
              </a:rPr>
              <a:t> = users.id)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sz="1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Город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(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filename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media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latin typeface="Consolas" panose="020B0609020204030204" pitchFamily="49" charset="0"/>
              </a:rPr>
              <a:t> id = 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(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photo_id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profiles </a:t>
            </a:r>
            <a:endParaRPr lang="en-US" sz="1800" b="1" dirty="0" smtClean="0">
              <a:latin typeface="Consolas" panose="020B0609020204030204" pitchFamily="49" charset="0"/>
            </a:endParaRPr>
          </a:p>
          <a:p>
            <a:r>
              <a:rPr lang="en-US" sz="1800" b="1" dirty="0" smtClean="0">
                <a:solidFill>
                  <a:srgbClr val="800000"/>
                </a:solidFill>
                <a:latin typeface="Consolas" panose="020B0609020204030204" pitchFamily="49" charset="0"/>
              </a:rPr>
              <a:t>    WHERE</a:t>
            </a:r>
            <a:r>
              <a:rPr lang="en-US" sz="1800" b="1" dirty="0" smtClean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user_id</a:t>
            </a:r>
            <a:r>
              <a:rPr lang="en-US" sz="1800" b="1" dirty="0">
                <a:latin typeface="Consolas" panose="020B0609020204030204" pitchFamily="49" charset="0"/>
              </a:rPr>
              <a:t> = users.id))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smtClean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 err="1" smtClean="0">
                <a:solidFill>
                  <a:srgbClr val="008000"/>
                </a:solidFill>
                <a:latin typeface="Consolas" panose="020B0609020204030204" pitchFamily="49" charset="0"/>
              </a:rPr>
              <a:t>Аватарка</a:t>
            </a:r>
            <a:r>
              <a:rPr lang="en-US" sz="1800" b="1" dirty="0" smtClean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endParaRPr lang="en-US" sz="1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users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07435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</a:t>
            </a:r>
            <a:r>
              <a:rPr lang="en-US" dirty="0" smtClean="0"/>
              <a:t>2</a:t>
            </a:r>
            <a:r>
              <a:rPr lang="ru-RU" dirty="0" smtClean="0"/>
              <a:t>: выбрать фотографии</a:t>
            </a:r>
            <a:r>
              <a:rPr lang="en-US" dirty="0" smtClean="0"/>
              <a:t> (filename)</a:t>
            </a:r>
            <a:r>
              <a:rPr lang="ru-RU" dirty="0" smtClean="0"/>
              <a:t> пользователя с </a:t>
            </a:r>
            <a:r>
              <a:rPr lang="en-US" dirty="0" smtClean="0"/>
              <a:t>email</a:t>
            </a:r>
            <a:r>
              <a:rPr lang="ru-RU" dirty="0" smtClean="0"/>
              <a:t>: </a:t>
            </a:r>
            <a:r>
              <a:rPr lang="en-US" dirty="0" smtClean="0">
                <a:hlinkClick r:id="rId3"/>
              </a:rPr>
              <a:t>arlo50@example.org</a:t>
            </a:r>
            <a:r>
              <a:rPr lang="ru-RU" dirty="0" smtClean="0"/>
              <a:t>.</a:t>
            </a:r>
            <a:br>
              <a:rPr lang="ru-RU" dirty="0" smtClean="0"/>
            </a:br>
            <a:r>
              <a:rPr lang="ru-RU" dirty="0" smtClean="0"/>
              <a:t>ID типа медиа, соответствующий фотографиям неизвестен</a:t>
            </a:r>
            <a:br>
              <a:rPr lang="ru-RU" dirty="0" smtClean="0"/>
            </a:br>
            <a:r>
              <a:rPr lang="ru-RU" dirty="0" smtClean="0"/>
              <a:t> (используя вложенные запросы)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767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6"/>
            <a:ext cx="8528124" cy="1256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</a:t>
            </a:r>
            <a:r>
              <a:rPr lang="en-US" sz="2000" dirty="0" smtClean="0"/>
              <a:t>2</a:t>
            </a:r>
            <a:r>
              <a:rPr lang="ru-RU" sz="2000" dirty="0" smtClean="0"/>
              <a:t>: выбрать фотографии</a:t>
            </a:r>
            <a:r>
              <a:rPr lang="en-US" sz="2000" dirty="0" smtClean="0"/>
              <a:t> (</a:t>
            </a:r>
            <a:r>
              <a:rPr lang="en-US" sz="2000" dirty="0"/>
              <a:t>filename</a:t>
            </a:r>
            <a:r>
              <a:rPr lang="en-US" sz="2000" dirty="0" smtClean="0"/>
              <a:t>)</a:t>
            </a:r>
            <a:r>
              <a:rPr lang="ru-RU" sz="2000" dirty="0" smtClean="0"/>
              <a:t> пользователя с </a:t>
            </a:r>
            <a:r>
              <a:rPr lang="en-US" sz="2000" dirty="0" smtClean="0"/>
              <a:t>email</a:t>
            </a:r>
            <a:r>
              <a:rPr lang="ru-RU" sz="2000" dirty="0" smtClean="0"/>
              <a:t>: </a:t>
            </a:r>
            <a:r>
              <a:rPr lang="en-US" sz="2000" dirty="0" smtClean="0">
                <a:hlinkClick r:id="rId3"/>
              </a:rPr>
              <a:t>arlo50@example.org</a:t>
            </a:r>
            <a:r>
              <a:rPr lang="ru-RU" sz="2000" dirty="0" smtClean="0"/>
              <a:t>.</a:t>
            </a:r>
            <a:br>
              <a:rPr lang="ru-RU" sz="2000" dirty="0" smtClean="0"/>
            </a:br>
            <a:r>
              <a:rPr lang="ru-RU" sz="2000" dirty="0"/>
              <a:t>ID типа медиа, </a:t>
            </a:r>
            <a:r>
              <a:rPr lang="ru-RU" sz="2000" dirty="0" smtClean="0"/>
              <a:t>соответствующий </a:t>
            </a:r>
            <a:r>
              <a:rPr lang="ru-RU" sz="2000" dirty="0"/>
              <a:t>фотографиям </a:t>
            </a:r>
            <a:r>
              <a:rPr lang="ru-RU" sz="2000" dirty="0" smtClean="0"/>
              <a:t>неизвестен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ru-RU" sz="2000" dirty="0" smtClean="0"/>
              <a:t> (</a:t>
            </a:r>
            <a:r>
              <a:rPr lang="ru-RU" sz="2000" dirty="0"/>
              <a:t>используя вложенные запросы)</a:t>
            </a:r>
            <a:endParaRPr sz="2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758757" y="2335735"/>
            <a:ext cx="820041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filename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media 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user_id</a:t>
            </a:r>
            <a:r>
              <a:rPr lang="en-US" sz="1800" b="1" dirty="0">
                <a:latin typeface="Consolas" panose="020B0609020204030204" pitchFamily="49" charset="0"/>
              </a:rPr>
              <a:t> =</a:t>
            </a:r>
            <a:r>
              <a:rPr lang="en-US" sz="1800" dirty="0">
                <a:latin typeface="Consolas" panose="020B0609020204030204" pitchFamily="49" charset="0"/>
              </a:rPr>
              <a:t> (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id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users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latin typeface="Consolas" panose="020B0609020204030204" pitchFamily="49" charset="0"/>
              </a:rPr>
              <a:t> email =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'arlo50@example.org'</a:t>
            </a:r>
            <a:r>
              <a:rPr lang="en-US" sz="1800" b="1" dirty="0">
                <a:latin typeface="Consolas" panose="020B0609020204030204" pitchFamily="49" charset="0"/>
              </a:rPr>
              <a:t>)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AND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media_type_id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IN</a:t>
            </a:r>
            <a:r>
              <a:rPr lang="en-US" sz="1800" b="1" dirty="0">
                <a:latin typeface="Consolas" panose="020B0609020204030204" pitchFamily="49" charset="0"/>
              </a:rPr>
              <a:t> (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id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media_types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 smtClean="0">
                <a:latin typeface="Consolas" panose="020B0609020204030204" pitchFamily="49" charset="0"/>
              </a:rPr>
              <a:t>name_type</a:t>
            </a:r>
            <a:r>
              <a:rPr lang="en-US" sz="1800" b="1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LIKE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'photo</a:t>
            </a:r>
            <a:r>
              <a:rPr lang="en-US" sz="1800" b="1" dirty="0" smtClean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sz="1800" b="1" dirty="0" smtClean="0">
                <a:latin typeface="Consolas" panose="020B0609020204030204" pitchFamily="49" charset="0"/>
              </a:rPr>
              <a:t>)</a:t>
            </a:r>
            <a: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r>
              <a:rPr lang="en-US" sz="1800" b="1" dirty="0" smtClean="0">
                <a:latin typeface="Consolas" panose="020B0609020204030204" pitchFamily="49" charset="0"/>
              </a:rPr>
              <a:t> 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5372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0"/>
          <p:cNvSpPr txBox="1">
            <a:spLocks noGrp="1"/>
          </p:cNvSpPr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 dirty="0"/>
              <a:t>UNION и UNION ALL</a:t>
            </a:r>
            <a:endParaRPr dirty="0"/>
          </a:p>
        </p:txBody>
      </p:sp>
      <p:pic>
        <p:nvPicPr>
          <p:cNvPr id="560" name="Google Shape;56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088" y="1362775"/>
            <a:ext cx="6690373" cy="32440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476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8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3" name="Google Shape;313;p48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4" name="Google Shape;314;p48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</a:t>
            </a:r>
            <a:r>
              <a:rPr lang="en-US" dirty="0" smtClean="0"/>
              <a:t>3</a:t>
            </a:r>
            <a:r>
              <a:rPr lang="ru-RU" dirty="0" smtClean="0"/>
              <a:t>: выбрать </a:t>
            </a:r>
            <a:r>
              <a:rPr lang="en-US" dirty="0" smtClean="0"/>
              <a:t>id </a:t>
            </a:r>
            <a:r>
              <a:rPr lang="ru-RU" dirty="0" smtClean="0"/>
              <a:t>друзей пользователя с </a:t>
            </a:r>
            <a:r>
              <a:rPr lang="en-US" dirty="0" smtClean="0"/>
              <a:t>id = 1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 (используя</a:t>
            </a:r>
            <a:r>
              <a:rPr lang="en-US" dirty="0" smtClean="0"/>
              <a:t> </a:t>
            </a:r>
            <a:r>
              <a:rPr lang="en-US" dirty="0" smtClean="0"/>
              <a:t>UNION</a:t>
            </a:r>
            <a:r>
              <a:rPr lang="ru-RU" dirty="0" smtClean="0"/>
              <a:t>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r>
              <a:rPr lang="en-US" sz="2600" dirty="0" smtClean="0">
                <a:latin typeface="IBM Plex Sans"/>
                <a:ea typeface="IBM Plex Sans"/>
                <a:cs typeface="IBM Plex Sans"/>
                <a:sym typeface="IBM Plex Sans"/>
              </a:rPr>
              <a:t>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8172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49" y="620747"/>
            <a:ext cx="9072873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</a:t>
            </a:r>
            <a:r>
              <a:rPr lang="en-US" sz="2000" dirty="0" smtClean="0"/>
              <a:t>3</a:t>
            </a:r>
            <a:r>
              <a:rPr lang="ru-RU" sz="2000" dirty="0" smtClean="0"/>
              <a:t>: выбрать </a:t>
            </a:r>
            <a:r>
              <a:rPr lang="en-US" sz="2000" dirty="0" smtClean="0"/>
              <a:t>id </a:t>
            </a:r>
            <a:r>
              <a:rPr lang="ru-RU" sz="2000" dirty="0" smtClean="0"/>
              <a:t>друзей пользователя с </a:t>
            </a:r>
            <a:r>
              <a:rPr lang="en-US" sz="2000" dirty="0" smtClean="0"/>
              <a:t>id = 1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 (используя</a:t>
            </a:r>
            <a:r>
              <a:rPr lang="en-US" sz="2000" dirty="0" smtClean="0"/>
              <a:t> </a:t>
            </a:r>
            <a:r>
              <a:rPr lang="en-US" sz="2000" dirty="0" smtClean="0"/>
              <a:t>UNION</a:t>
            </a:r>
            <a:r>
              <a:rPr lang="ru-RU" sz="2000" dirty="0" smtClean="0"/>
              <a:t>)</a:t>
            </a:r>
            <a:endParaRPr sz="2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735953" y="1565097"/>
            <a:ext cx="846306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8080"/>
                </a:solidFill>
                <a:latin typeface="Consolas" panose="020B0609020204030204" pitchFamily="49" charset="0"/>
              </a:rPr>
              <a:t>-- </a:t>
            </a:r>
            <a:r>
              <a:rPr lang="en-US" sz="20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ID</a:t>
            </a:r>
            <a:r>
              <a:rPr lang="ru-RU" sz="20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ru-RU" sz="2000" b="1" dirty="0">
                <a:solidFill>
                  <a:srgbClr val="808080"/>
                </a:solidFill>
                <a:latin typeface="Consolas" panose="020B0609020204030204" pitchFamily="49" charset="0"/>
              </a:rPr>
              <a:t>друзей, заявку которых я подтвердил</a:t>
            </a:r>
          </a:p>
          <a:p>
            <a:r>
              <a:rPr lang="en-US" sz="2000" b="1" dirty="0" smtClean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initiator_user_id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2000" b="1" dirty="0">
                <a:latin typeface="Consolas" panose="020B0609020204030204" pitchFamily="49" charset="0"/>
              </a:rPr>
              <a:t> id 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friend_requests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latin typeface="Consolas" panose="020B0609020204030204" pitchFamily="49" charset="0"/>
              </a:rPr>
              <a:t>target_user_id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>
                <a:latin typeface="Consolas" panose="020B0609020204030204" pitchFamily="49" charset="0"/>
              </a:rPr>
              <a:t>= </a:t>
            </a:r>
            <a:r>
              <a:rPr lang="en-US" sz="2000" b="1" dirty="0" smtClean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AND</a:t>
            </a:r>
            <a:r>
              <a:rPr lang="en-US" sz="2000" b="1" dirty="0">
                <a:latin typeface="Consolas" panose="020B0609020204030204" pitchFamily="49" charset="0"/>
              </a:rPr>
              <a:t> status=</a:t>
            </a:r>
            <a:r>
              <a:rPr lang="en-US" sz="2000" b="1" dirty="0">
                <a:solidFill>
                  <a:srgbClr val="008000"/>
                </a:solidFill>
                <a:latin typeface="Consolas" panose="020B0609020204030204" pitchFamily="49" charset="0"/>
              </a:rPr>
              <a:t>'approved'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endParaRPr lang="en-US" sz="2000" b="1" dirty="0" smtClean="0">
              <a:latin typeface="Consolas" panose="020B0609020204030204" pitchFamily="49" charset="0"/>
            </a:endParaRPr>
          </a:p>
          <a:p>
            <a:r>
              <a:rPr lang="en-US" sz="2000" b="1" dirty="0" smtClean="0">
                <a:solidFill>
                  <a:srgbClr val="800000"/>
                </a:solidFill>
                <a:latin typeface="Consolas" panose="020B0609020204030204" pitchFamily="49" charset="0"/>
              </a:rPr>
              <a:t>UNION</a:t>
            </a:r>
          </a:p>
          <a:p>
            <a:r>
              <a:rPr lang="en-US" sz="2000" b="1" dirty="0">
                <a:solidFill>
                  <a:srgbClr val="808080"/>
                </a:solidFill>
                <a:latin typeface="Consolas" panose="020B0609020204030204" pitchFamily="49" charset="0"/>
              </a:rPr>
              <a:t>-- </a:t>
            </a:r>
            <a:r>
              <a:rPr lang="en-US" sz="20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ID</a:t>
            </a:r>
            <a:r>
              <a:rPr lang="ru-RU" sz="20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ru-RU" sz="2000" b="1" dirty="0">
                <a:solidFill>
                  <a:srgbClr val="808080"/>
                </a:solidFill>
                <a:latin typeface="Consolas" panose="020B0609020204030204" pitchFamily="49" charset="0"/>
              </a:rPr>
              <a:t>друзей, </a:t>
            </a:r>
            <a:r>
              <a:rPr lang="ru-RU" sz="20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подтвердивших мою заявку</a:t>
            </a:r>
            <a:endParaRPr lang="ru-RU" sz="2000" b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r>
              <a:rPr lang="en-US" sz="2000" b="1" dirty="0" smtClean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target_user_id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friend_requests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latin typeface="Consolas" panose="020B0609020204030204" pitchFamily="49" charset="0"/>
              </a:rPr>
              <a:t>initiator_user_id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>
                <a:latin typeface="Consolas" panose="020B0609020204030204" pitchFamily="49" charset="0"/>
              </a:rPr>
              <a:t>= </a:t>
            </a:r>
            <a:r>
              <a:rPr lang="en-US" sz="2000" b="1" dirty="0" smtClean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US" sz="2000" b="1" dirty="0" smtClean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AND</a:t>
            </a:r>
            <a:r>
              <a:rPr lang="en-US" sz="2000" b="1" dirty="0">
                <a:latin typeface="Consolas" panose="020B0609020204030204" pitchFamily="49" charset="0"/>
              </a:rPr>
              <a:t> status=</a:t>
            </a:r>
            <a:r>
              <a:rPr lang="en-US" sz="2000" b="1" dirty="0">
                <a:solidFill>
                  <a:srgbClr val="008000"/>
                </a:solidFill>
                <a:latin typeface="Consolas" panose="020B0609020204030204" pitchFamily="49" charset="0"/>
              </a:rPr>
              <a:t>'approved'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8344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9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Перерыв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9565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98" y="155642"/>
            <a:ext cx="5932213" cy="46671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9" t="4235" r="18085" b="13153"/>
          <a:stretch/>
        </p:blipFill>
        <p:spPr>
          <a:xfrm>
            <a:off x="593387" y="465353"/>
            <a:ext cx="8220738" cy="413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9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21321" y="348373"/>
            <a:ext cx="5707104" cy="400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400" dirty="0" smtClean="0"/>
              <a:t>Примеры с использование</a:t>
            </a:r>
            <a:r>
              <a:rPr lang="ru-RU" sz="2400" dirty="0"/>
              <a:t>м</a:t>
            </a:r>
            <a:r>
              <a:rPr lang="ru-RU" sz="2400" dirty="0" smtClean="0"/>
              <a:t> </a:t>
            </a:r>
            <a:r>
              <a:rPr lang="en-US" sz="2400" dirty="0" smtClean="0"/>
              <a:t>JOIN</a:t>
            </a:r>
            <a:endParaRPr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21321" y="899712"/>
            <a:ext cx="396585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-- CROSS JOIN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*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users, messages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*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-- INNER JOIN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*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*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endParaRPr lang="ru-RU" sz="16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910518" y="749030"/>
            <a:ext cx="587550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--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LEFT JOIN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u.*, m.* 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LEFT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-- RIGHT  JOIN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u.*, m.* 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RIGHT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-- FULL JOIN 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u.*, m.* 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LEFT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UNION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600" b="1" dirty="0">
                <a:latin typeface="Consolas" panose="020B0609020204030204" pitchFamily="49" charset="0"/>
              </a:rPr>
              <a:t> u.*, m.* 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6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RIGHT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600" b="1" dirty="0">
                <a:latin typeface="Consolas" panose="020B0609020204030204" pitchFamily="49" charset="0"/>
              </a:rPr>
              <a:t> messages m </a:t>
            </a:r>
            <a:r>
              <a:rPr lang="en-US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600" b="1" dirty="0">
                <a:latin typeface="Consolas" panose="020B0609020204030204" pitchFamily="49" charset="0"/>
              </a:rPr>
              <a:t> u.id=</a:t>
            </a:r>
            <a:r>
              <a:rPr lang="en-US" sz="1600" b="1" dirty="0" err="1">
                <a:latin typeface="Consolas" panose="020B0609020204030204" pitchFamily="49" charset="0"/>
              </a:rPr>
              <a:t>m.from_user_id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25717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</a:t>
            </a:r>
            <a:r>
              <a:rPr lang="en-US" dirty="0" smtClean="0"/>
              <a:t>4</a:t>
            </a:r>
            <a:r>
              <a:rPr lang="ru-RU" dirty="0" smtClean="0"/>
              <a:t>: выбрать всех пользователей, указав их </a:t>
            </a:r>
            <a:r>
              <a:rPr lang="en-US" dirty="0" smtClean="0"/>
              <a:t>id</a:t>
            </a:r>
            <a:r>
              <a:rPr lang="ru-RU" dirty="0" smtClean="0"/>
              <a:t>, имя и фамилию, город и </a:t>
            </a:r>
            <a:r>
              <a:rPr lang="ru-RU" dirty="0" err="1" smtClean="0"/>
              <a:t>аватарку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(используя </a:t>
            </a:r>
            <a:r>
              <a:rPr lang="en-US" dirty="0" smtClean="0"/>
              <a:t>JOIN)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88927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49" y="620747"/>
            <a:ext cx="8294661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</a:t>
            </a:r>
            <a:r>
              <a:rPr lang="en-US" sz="2000" dirty="0" smtClean="0"/>
              <a:t>4</a:t>
            </a:r>
            <a:r>
              <a:rPr lang="ru-RU" sz="2000" dirty="0" smtClean="0"/>
              <a:t>: выбрать всех пользователей, указав их </a:t>
            </a:r>
            <a:r>
              <a:rPr lang="en-US" sz="2000" dirty="0" smtClean="0"/>
              <a:t>id</a:t>
            </a:r>
            <a:r>
              <a:rPr lang="ru-RU" sz="2000" dirty="0" smtClean="0"/>
              <a:t>, имя и фамилию, город и </a:t>
            </a:r>
            <a:r>
              <a:rPr lang="ru-RU" sz="2000" dirty="0" err="1" smtClean="0"/>
              <a:t>аватарку</a:t>
            </a:r>
            <a:r>
              <a:rPr lang="ru-RU" sz="2000" dirty="0" smtClean="0"/>
              <a:t>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ru-RU" sz="2000" dirty="0" smtClean="0"/>
              <a:t>(</a:t>
            </a:r>
            <a:r>
              <a:rPr lang="en-US" sz="2000" dirty="0" smtClean="0"/>
              <a:t>JOIN</a:t>
            </a:r>
            <a:r>
              <a:rPr lang="ru-RU" sz="2000" dirty="0" smtClean="0"/>
              <a:t>)</a:t>
            </a:r>
            <a:endParaRPr sz="2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429966" y="1945194"/>
            <a:ext cx="738329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u.id</a:t>
            </a:r>
            <a:r>
              <a:rPr lang="en-US" sz="18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 CONCAT</a:t>
            </a:r>
            <a:r>
              <a:rPr lang="en-US" sz="1800" b="1" dirty="0" smtClean="0">
                <a:latin typeface="Consolas" panose="020B0609020204030204" pitchFamily="49" charset="0"/>
              </a:rPr>
              <a:t>(</a:t>
            </a:r>
            <a:r>
              <a:rPr lang="en-US" sz="1800" b="1" dirty="0" err="1" smtClean="0">
                <a:latin typeface="Consolas" panose="020B0609020204030204" pitchFamily="49" charset="0"/>
              </a:rPr>
              <a:t>u.firstname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 '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 err="1">
                <a:latin typeface="Consolas" panose="020B0609020204030204" pitchFamily="49" charset="0"/>
              </a:rPr>
              <a:t>u.lastname</a:t>
            </a:r>
            <a:r>
              <a:rPr lang="en-US" sz="1800" b="1" dirty="0">
                <a:latin typeface="Consolas" panose="020B0609020204030204" pitchFamily="49" charset="0"/>
              </a:rPr>
              <a:t>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Пользователь'</a:t>
            </a:r>
            <a:r>
              <a:rPr lang="ru-RU" sz="1800" b="1" dirty="0">
                <a:latin typeface="Consolas" panose="020B0609020204030204" pitchFamily="49" charset="0"/>
              </a:rPr>
              <a:t>, 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p.hometown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Город'</a:t>
            </a:r>
            <a:r>
              <a:rPr lang="ru-RU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m.filename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Аватарка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users u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800" b="1" dirty="0">
                <a:latin typeface="Consolas" panose="020B0609020204030204" pitchFamily="49" charset="0"/>
              </a:rPr>
              <a:t> profiles p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800" b="1" dirty="0">
                <a:latin typeface="Consolas" panose="020B0609020204030204" pitchFamily="49" charset="0"/>
              </a:rPr>
              <a:t>  u.id=</a:t>
            </a:r>
            <a:r>
              <a:rPr lang="en-US" sz="1800" b="1" dirty="0" err="1">
                <a:latin typeface="Consolas" panose="020B0609020204030204" pitchFamily="49" charset="0"/>
              </a:rPr>
              <a:t>p.user_id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LEFT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800" b="1" dirty="0">
                <a:latin typeface="Consolas" panose="020B0609020204030204" pitchFamily="49" charset="0"/>
              </a:rPr>
              <a:t> media m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p.photo_id</a:t>
            </a:r>
            <a:r>
              <a:rPr lang="en-US" sz="1800" b="1" dirty="0">
                <a:latin typeface="Consolas" panose="020B0609020204030204" pitchFamily="49" charset="0"/>
              </a:rPr>
              <a:t>=m.id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07524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5: </a:t>
            </a:r>
            <a:r>
              <a:rPr lang="ru-RU" dirty="0"/>
              <a:t>Список </a:t>
            </a:r>
            <a:r>
              <a:rPr lang="ru-RU" dirty="0" err="1"/>
              <a:t>медиафайлов</a:t>
            </a:r>
            <a:r>
              <a:rPr lang="ru-RU" dirty="0"/>
              <a:t> </a:t>
            </a:r>
            <a:r>
              <a:rPr lang="ru-RU" dirty="0" smtClean="0"/>
              <a:t>пользователей </a:t>
            </a:r>
            <a:r>
              <a:rPr lang="ru-RU" dirty="0"/>
              <a:t>с количеством </a:t>
            </a:r>
            <a:r>
              <a:rPr lang="ru-RU" dirty="0" err="1"/>
              <a:t>лайков</a:t>
            </a:r>
            <a:r>
              <a:rPr lang="ru-RU" dirty="0"/>
              <a:t> </a:t>
            </a:r>
            <a:r>
              <a:rPr lang="ru-RU" dirty="0" smtClean="0"/>
              <a:t>(</a:t>
            </a:r>
            <a:r>
              <a:rPr lang="ru-RU" dirty="0"/>
              <a:t>используя </a:t>
            </a:r>
            <a:r>
              <a:rPr lang="en-US" dirty="0" smtClean="0"/>
              <a:t>JOIN)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9739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49" y="620747"/>
            <a:ext cx="8294661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5: </a:t>
            </a:r>
            <a:r>
              <a:rPr lang="ru-RU" sz="2000" dirty="0"/>
              <a:t>Список </a:t>
            </a:r>
            <a:r>
              <a:rPr lang="ru-RU" sz="2000" dirty="0" err="1"/>
              <a:t>медиафайлов</a:t>
            </a:r>
            <a:r>
              <a:rPr lang="ru-RU" sz="2000" dirty="0"/>
              <a:t> </a:t>
            </a:r>
            <a:r>
              <a:rPr lang="ru-RU" sz="2000" dirty="0" smtClean="0"/>
              <a:t>пользователей </a:t>
            </a:r>
            <a:r>
              <a:rPr lang="ru-RU" sz="2000" dirty="0"/>
              <a:t>с количеством </a:t>
            </a:r>
            <a:r>
              <a:rPr lang="ru-RU" sz="2000" dirty="0" err="1" smtClean="0"/>
              <a:t>лайков</a:t>
            </a:r>
            <a:r>
              <a:rPr lang="ru-RU" sz="2000" dirty="0" smtClean="0"/>
              <a:t> (</a:t>
            </a:r>
            <a:r>
              <a:rPr lang="ru-RU" sz="2000" dirty="0"/>
              <a:t>используя </a:t>
            </a:r>
            <a:r>
              <a:rPr lang="en-US" sz="2000" dirty="0" smtClean="0"/>
              <a:t>JOIN</a:t>
            </a:r>
            <a:r>
              <a:rPr lang="ru-RU" sz="2000" dirty="0" smtClean="0"/>
              <a:t>)</a:t>
            </a:r>
            <a:endParaRPr sz="2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6579" y="1497004"/>
            <a:ext cx="773349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</a:p>
          <a:p>
            <a:r>
              <a:rPr lang="ru-RU" sz="1800" dirty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m.id</a:t>
            </a:r>
            <a:r>
              <a:rPr lang="en-US" sz="1800" dirty="0">
                <a:latin typeface="Consolas" panose="020B0609020204030204" pitchFamily="49" charset="0"/>
              </a:rPr>
              <a:t>,</a:t>
            </a:r>
          </a:p>
          <a:p>
            <a:r>
              <a:rPr lang="ru-RU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m.filename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медиа'</a:t>
            </a:r>
            <a:r>
              <a:rPr lang="ru-RU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ru-RU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CONCAT</a:t>
            </a:r>
            <a:r>
              <a:rPr lang="en-US" sz="1800" b="1" dirty="0" smtClean="0">
                <a:latin typeface="Consolas" panose="020B0609020204030204" pitchFamily="49" charset="0"/>
              </a:rPr>
              <a:t>(</a:t>
            </a:r>
            <a:r>
              <a:rPr lang="en-US" sz="1800" b="1" dirty="0" err="1" smtClean="0">
                <a:latin typeface="Consolas" panose="020B0609020204030204" pitchFamily="49" charset="0"/>
              </a:rPr>
              <a:t>u.firstname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 '</a:t>
            </a:r>
            <a:r>
              <a:rPr lang="en-US" sz="1800" b="1" dirty="0">
                <a:latin typeface="Consolas" panose="020B0609020204030204" pitchFamily="49" charset="0"/>
              </a:rPr>
              <a:t>, </a:t>
            </a:r>
            <a:r>
              <a:rPr lang="en-US" sz="1800" b="1" dirty="0" err="1">
                <a:latin typeface="Consolas" panose="020B0609020204030204" pitchFamily="49" charset="0"/>
              </a:rPr>
              <a:t>u.lastname</a:t>
            </a:r>
            <a:r>
              <a:rPr lang="en-US" sz="1800" b="1" dirty="0">
                <a:latin typeface="Consolas" panose="020B0609020204030204" pitchFamily="49" charset="0"/>
              </a:rPr>
              <a:t>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владелец медиа'</a:t>
            </a:r>
            <a:r>
              <a:rPr lang="ru-RU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ru-RU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smtClean="0">
                <a:solidFill>
                  <a:srgbClr val="000080"/>
                </a:solidFill>
                <a:latin typeface="Consolas" panose="020B0609020204030204" pitchFamily="49" charset="0"/>
              </a:rPr>
              <a:t>COUNT</a:t>
            </a:r>
            <a:r>
              <a:rPr lang="en-US" sz="1800" b="1" dirty="0" smtClean="0">
                <a:latin typeface="Consolas" panose="020B0609020204030204" pitchFamily="49" charset="0"/>
              </a:rPr>
              <a:t>(l.id</a:t>
            </a:r>
            <a:r>
              <a:rPr lang="en-US" sz="1800" b="1" dirty="0">
                <a:latin typeface="Consolas" panose="020B0609020204030204" pitchFamily="49" charset="0"/>
              </a:rPr>
              <a:t>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кол-во </a:t>
            </a:r>
            <a:r>
              <a:rPr lang="ru-RU" sz="1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лайков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media m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LEFT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800" b="1" dirty="0">
                <a:latin typeface="Consolas" panose="020B0609020204030204" pitchFamily="49" charset="0"/>
              </a:rPr>
              <a:t> likes l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l.media_id</a:t>
            </a:r>
            <a:r>
              <a:rPr lang="en-US" sz="1800" b="1" dirty="0">
                <a:latin typeface="Consolas" panose="020B0609020204030204" pitchFamily="49" charset="0"/>
              </a:rPr>
              <a:t> = m.id</a:t>
            </a:r>
          </a:p>
          <a:p>
            <a:r>
              <a:rPr lang="fi-FI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fi-FI" sz="1800" b="1" dirty="0">
                <a:latin typeface="Consolas" panose="020B0609020204030204" pitchFamily="49" charset="0"/>
              </a:rPr>
              <a:t> users u </a:t>
            </a:r>
            <a:r>
              <a:rPr lang="fi-FI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fi-FI" sz="1800" b="1" dirty="0">
                <a:latin typeface="Consolas" panose="020B0609020204030204" pitchFamily="49" charset="0"/>
              </a:rPr>
              <a:t> u.id = m.user_id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GROUP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BY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smtClean="0">
                <a:latin typeface="Consolas" panose="020B0609020204030204" pitchFamily="49" charset="0"/>
              </a:rPr>
              <a:t>m.id</a:t>
            </a:r>
            <a:endParaRPr lang="ru-RU" sz="1800" b="1" dirty="0" smtClean="0"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ORDER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BY</a:t>
            </a:r>
            <a:r>
              <a:rPr lang="en-US" sz="1800" b="1" dirty="0">
                <a:latin typeface="Consolas" panose="020B0609020204030204" pitchFamily="49" charset="0"/>
              </a:rPr>
              <a:t> m.id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63138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</a:pPr>
            <a:r>
              <a:rPr lang="ru-RU"/>
              <a:t>План на сегодня:</a:t>
            </a:r>
            <a:endParaRPr/>
          </a:p>
        </p:txBody>
      </p:sp>
      <p:sp>
        <p:nvSpPr>
          <p:cNvPr id="320" name="Google Shape;320;p49"/>
          <p:cNvSpPr txBox="1">
            <a:spLocks noGrp="1"/>
          </p:cNvSpPr>
          <p:nvPr>
            <p:ph type="subTitle" idx="2"/>
          </p:nvPr>
        </p:nvSpPr>
        <p:spPr>
          <a:xfrm>
            <a:off x="536400" y="1336200"/>
            <a:ext cx="8064000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ru-RU" sz="1800" dirty="0" smtClean="0"/>
              <a:t>Викторина</a:t>
            </a:r>
            <a:endParaRPr sz="1800" dirty="0"/>
          </a:p>
          <a:p>
            <a:pPr marL="457200" indent="-342900">
              <a:spcBef>
                <a:spcPts val="600"/>
              </a:spcBef>
              <a:buSzPts val="1800"/>
              <a:buFont typeface="IBM Plex Sans"/>
              <a:buChar char="➔"/>
            </a:pPr>
            <a:r>
              <a:rPr lang="ru-RU" sz="1800" dirty="0">
                <a:solidFill>
                  <a:schemeClr val="dk1"/>
                </a:solidFill>
              </a:rPr>
              <a:t>Использование подзапросов</a:t>
            </a:r>
          </a:p>
          <a:p>
            <a:pPr marL="457200" indent="-342900">
              <a:spcBef>
                <a:spcPts val="600"/>
              </a:spcBef>
              <a:buSzPts val="1800"/>
              <a:buFont typeface="IBM Plex Sans"/>
              <a:buChar char="➔"/>
            </a:pPr>
            <a:r>
              <a:rPr lang="ru-RU" sz="1800" dirty="0" smtClean="0"/>
              <a:t>Объединение </a:t>
            </a:r>
            <a:r>
              <a:rPr lang="ru-RU" sz="1800" dirty="0"/>
              <a:t>таблиц (UNION) </a:t>
            </a:r>
            <a:endParaRPr lang="ru-RU" sz="1800" dirty="0" smtClean="0"/>
          </a:p>
          <a:p>
            <a:pPr marL="457200" indent="-342900">
              <a:spcBef>
                <a:spcPts val="600"/>
              </a:spcBef>
              <a:buSzPts val="1800"/>
              <a:buFont typeface="IBM Plex Sans"/>
              <a:buChar char="➔"/>
            </a:pPr>
            <a:r>
              <a:rPr lang="ru-RU" sz="1800" dirty="0" smtClean="0"/>
              <a:t>Перерыв</a:t>
            </a:r>
            <a:endParaRPr lang="ru-RU" sz="1800" dirty="0"/>
          </a:p>
          <a:p>
            <a: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 dirty="0" smtClean="0"/>
              <a:t>Соединение </a:t>
            </a:r>
            <a:r>
              <a:rPr lang="ru-RU" sz="1800" dirty="0"/>
              <a:t>таблиц  (JOIN)</a:t>
            </a:r>
            <a:endParaRPr sz="1800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➔"/>
            </a:pPr>
            <a:r>
              <a:rPr lang="ru-RU" sz="1800" dirty="0" smtClean="0">
                <a:solidFill>
                  <a:schemeClr val="dk1"/>
                </a:solidFill>
              </a:rPr>
              <a:t>Домашнее </a:t>
            </a:r>
            <a:r>
              <a:rPr lang="ru-RU" sz="1800" dirty="0">
                <a:solidFill>
                  <a:schemeClr val="dk1"/>
                </a:solidFill>
              </a:rPr>
              <a:t>задание</a:t>
            </a:r>
            <a:endParaRPr sz="18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50" y="620747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 smtClean="0"/>
              <a:t>Задача 6: </a:t>
            </a:r>
            <a:r>
              <a:rPr lang="ru-RU" dirty="0"/>
              <a:t>Список </a:t>
            </a:r>
            <a:r>
              <a:rPr lang="ru-RU" dirty="0" err="1"/>
              <a:t>медиафайлов</a:t>
            </a:r>
            <a:r>
              <a:rPr lang="ru-RU" dirty="0"/>
              <a:t> </a:t>
            </a:r>
            <a:r>
              <a:rPr lang="ru-RU" dirty="0" smtClean="0"/>
              <a:t>пользователей, указав название типа медиа (</a:t>
            </a:r>
            <a:r>
              <a:rPr lang="en-US" dirty="0" smtClean="0"/>
              <a:t>id</a:t>
            </a:r>
            <a:r>
              <a:rPr lang="ru-RU" dirty="0" smtClean="0"/>
              <a:t>, </a:t>
            </a:r>
            <a:r>
              <a:rPr lang="en-US" dirty="0" smtClean="0"/>
              <a:t>filename</a:t>
            </a:r>
            <a:r>
              <a:rPr lang="ru-RU" dirty="0" smtClean="0"/>
              <a:t>, </a:t>
            </a:r>
            <a:r>
              <a:rPr lang="en-US" dirty="0" err="1" smtClean="0"/>
              <a:t>name_type</a:t>
            </a:r>
            <a:r>
              <a:rPr lang="ru-RU" dirty="0" smtClean="0"/>
              <a:t>)</a:t>
            </a:r>
            <a:br>
              <a:rPr lang="ru-RU" dirty="0" smtClean="0"/>
            </a:br>
            <a:r>
              <a:rPr lang="ru-RU" dirty="0" smtClean="0"/>
              <a:t>(</a:t>
            </a:r>
            <a:r>
              <a:rPr lang="ru-RU" dirty="0"/>
              <a:t>используя </a:t>
            </a:r>
            <a:r>
              <a:rPr lang="en-US" dirty="0" smtClean="0"/>
              <a:t>JOIN)</a:t>
            </a:r>
            <a:endParaRPr dirty="0"/>
          </a:p>
        </p:txBody>
      </p:sp>
      <p:pic>
        <p:nvPicPr>
          <p:cNvPr id="566" name="Google Shape;56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dirty="0" smtClean="0"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2600" b="0" i="0" u="none" strike="noStrike" cap="none" dirty="0" smtClean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26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6090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1"/>
          <p:cNvSpPr txBox="1">
            <a:spLocks noGrp="1"/>
          </p:cNvSpPr>
          <p:nvPr>
            <p:ph type="title"/>
          </p:nvPr>
        </p:nvSpPr>
        <p:spPr>
          <a:xfrm>
            <a:off x="431049" y="620747"/>
            <a:ext cx="8294661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sz="2000" dirty="0" smtClean="0"/>
              <a:t>Задача 6</a:t>
            </a:r>
            <a:r>
              <a:rPr lang="ru-RU" sz="2000" dirty="0"/>
              <a:t>: Список </a:t>
            </a:r>
            <a:r>
              <a:rPr lang="ru-RU" sz="2000" dirty="0" err="1"/>
              <a:t>медиафайлов</a:t>
            </a:r>
            <a:r>
              <a:rPr lang="ru-RU" sz="2000" dirty="0"/>
              <a:t> пользователей, указав название типа медиа (</a:t>
            </a:r>
            <a:r>
              <a:rPr lang="ru-RU" sz="2000" dirty="0" err="1"/>
              <a:t>id</a:t>
            </a:r>
            <a:r>
              <a:rPr lang="ru-RU" sz="2000" dirty="0"/>
              <a:t>, </a:t>
            </a:r>
            <a:r>
              <a:rPr lang="ru-RU" sz="2000" dirty="0" err="1"/>
              <a:t>filename</a:t>
            </a:r>
            <a:r>
              <a:rPr lang="ru-RU" sz="2000" dirty="0"/>
              <a:t>, </a:t>
            </a:r>
            <a:r>
              <a:rPr lang="ru-RU" sz="2000" dirty="0" err="1"/>
              <a:t>name_type</a:t>
            </a:r>
            <a:r>
              <a:rPr lang="ru-RU" sz="2000" dirty="0"/>
              <a:t>)</a:t>
            </a:r>
            <a:br>
              <a:rPr lang="ru-RU" sz="2000" dirty="0"/>
            </a:br>
            <a:r>
              <a:rPr lang="ru-RU" sz="2000" dirty="0"/>
              <a:t>(используя JOIN)</a:t>
            </a:r>
            <a:endParaRPr sz="2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108953" y="1799996"/>
            <a:ext cx="74805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m.id</a:t>
            </a:r>
            <a:r>
              <a:rPr lang="en-US" sz="18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m.filename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медиа'</a:t>
            </a:r>
            <a:r>
              <a:rPr lang="ru-RU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mt.name_type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ru-RU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тип медиа'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latin typeface="Consolas" panose="020B0609020204030204" pitchFamily="49" charset="0"/>
              </a:rPr>
              <a:t> media m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LEFT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JOIN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media_types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mt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ON</a:t>
            </a:r>
            <a:r>
              <a:rPr lang="en-US" sz="1800" b="1" dirty="0">
                <a:latin typeface="Consolas" panose="020B0609020204030204" pitchFamily="49" charset="0"/>
              </a:rPr>
              <a:t> mt.id = </a:t>
            </a:r>
            <a:r>
              <a:rPr lang="en-US" sz="1800" b="1" dirty="0" err="1" smtClean="0">
                <a:latin typeface="Consolas" panose="020B0609020204030204" pitchFamily="49" charset="0"/>
              </a:rPr>
              <a:t>m.media_type_id</a:t>
            </a:r>
            <a:endParaRPr lang="en-US" sz="1800" b="1" dirty="0"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ORDER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BY</a:t>
            </a:r>
            <a:r>
              <a:rPr lang="en-US" sz="1800" b="1" dirty="0">
                <a:latin typeface="Consolas" panose="020B0609020204030204" pitchFamily="49" charset="0"/>
              </a:rPr>
              <a:t> m.id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84382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90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91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sz="17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lang="ru-RU" sz="1700" b="1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sz="1700" b="1" i="0" u="none" strike="noStrike" cap="non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39302" y="739682"/>
            <a:ext cx="76556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endParaRPr lang="ru-RU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Подсчитать общее количество </a:t>
            </a:r>
            <a:r>
              <a:rPr lang="ru-RU" sz="1600" dirty="0" err="1">
                <a:solidFill>
                  <a:srgbClr val="2C2D30"/>
                </a:solidFill>
                <a:latin typeface="Roboto" panose="020B0604020202020204" charset="0"/>
              </a:rPr>
              <a:t>лайков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, которые </a:t>
            </a:r>
            <a:r>
              <a:rPr lang="ru-RU" sz="1600" b="1" dirty="0">
                <a:solidFill>
                  <a:srgbClr val="2C2D30"/>
                </a:solidFill>
                <a:latin typeface="Roboto" panose="020B0604020202020204" charset="0"/>
              </a:rPr>
              <a:t>получили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 пользователи младше 12 лет</a:t>
            </a: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.</a:t>
            </a:r>
            <a:endParaRPr lang="en-US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Определить кто больше </a:t>
            </a:r>
            <a:r>
              <a:rPr lang="ru-RU" sz="1600" b="1" dirty="0">
                <a:solidFill>
                  <a:srgbClr val="2C2D30"/>
                </a:solidFill>
                <a:latin typeface="Roboto" panose="020B0604020202020204" charset="0"/>
              </a:rPr>
              <a:t>поставил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 </a:t>
            </a:r>
            <a:r>
              <a:rPr lang="ru-RU" sz="1600" dirty="0" err="1">
                <a:solidFill>
                  <a:srgbClr val="2C2D30"/>
                </a:solidFill>
                <a:latin typeface="Roboto" panose="020B0604020202020204" charset="0"/>
              </a:rPr>
              <a:t>лайков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 (всего): мужчины или женщины</a:t>
            </a: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.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 </a:t>
            </a:r>
            <a:endParaRPr lang="ru-RU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Вывести всех пользователей, которые не отправляли сообщения.</a:t>
            </a:r>
            <a:endParaRPr lang="en-US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(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по желанию</a:t>
            </a: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)</a:t>
            </a:r>
            <a:r>
              <a:rPr lang="en-US" sz="1600" dirty="0" smtClean="0">
                <a:solidFill>
                  <a:srgbClr val="2C2D30"/>
                </a:solidFill>
                <a:latin typeface="Roboto" panose="020B0604020202020204" charset="0"/>
              </a:rPr>
              <a:t>*</a:t>
            </a: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 </a:t>
            </a:r>
            <a:r>
              <a:rPr lang="ru-RU" sz="1600" dirty="0">
                <a:solidFill>
                  <a:srgbClr val="2C2D30"/>
                </a:solidFill>
                <a:latin typeface="Roboto" panose="020B0604020202020204" charset="0"/>
              </a:rPr>
              <a:t>Пусть задан некоторый пользователь. Из всех друзей этого пользователя найдите человека, который больше всех </a:t>
            </a:r>
            <a:r>
              <a:rPr lang="ru-RU" sz="1600" dirty="0" smtClean="0">
                <a:solidFill>
                  <a:srgbClr val="2C2D30"/>
                </a:solidFill>
                <a:latin typeface="Roboto" panose="020B0604020202020204" charset="0"/>
              </a:rPr>
              <a:t>написал ему сообщений.</a:t>
            </a:r>
            <a:endParaRPr lang="ru-RU" sz="1600" dirty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 smtClean="0">
              <a:solidFill>
                <a:srgbClr val="2C2D30"/>
              </a:solidFill>
              <a:latin typeface="Roboto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sz="1600" dirty="0">
              <a:solidFill>
                <a:srgbClr val="2C2D30"/>
              </a:solidFill>
              <a:latin typeface="Robo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93"/>
          <p:cNvSpPr txBox="1"/>
          <p:nvPr/>
        </p:nvSpPr>
        <p:spPr>
          <a:xfrm>
            <a:off x="5400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sz="1200"/>
          </a:p>
        </p:txBody>
      </p:sp>
      <p:sp>
        <p:nvSpPr>
          <p:cNvPr id="657" name="Google Shape;657;p93"/>
          <p:cNvSpPr txBox="1"/>
          <p:nvPr/>
        </p:nvSpPr>
        <p:spPr>
          <a:xfrm>
            <a:off x="65118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659" name="Google Shape;659;p93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60" name="Google Shape;660;p93"/>
          <p:cNvSpPr txBox="1"/>
          <p:nvPr/>
        </p:nvSpPr>
        <p:spPr>
          <a:xfrm>
            <a:off x="335525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sz="1200"/>
          </a:p>
        </p:txBody>
      </p:sp>
      <p:pic>
        <p:nvPicPr>
          <p:cNvPr id="661" name="Google Shape;661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615" y="1798951"/>
            <a:ext cx="62581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770" y="1798950"/>
            <a:ext cx="60717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550" y="1798950"/>
            <a:ext cx="65023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9904" y="0"/>
            <a:ext cx="472409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0"/>
          <p:cNvSpPr txBox="1">
            <a:spLocks noGrp="1"/>
          </p:cNvSpPr>
          <p:nvPr>
            <p:ph type="title"/>
          </p:nvPr>
        </p:nvSpPr>
        <p:spPr>
          <a:xfrm>
            <a:off x="570074" y="791013"/>
            <a:ext cx="3094103" cy="689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Викторина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1"/>
          <p:cNvSpPr txBox="1">
            <a:spLocks noGrp="1"/>
          </p:cNvSpPr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такое JOIN?</a:t>
            </a:r>
            <a:endParaRPr sz="2500"/>
          </a:p>
        </p:txBody>
      </p:sp>
      <p:sp>
        <p:nvSpPr>
          <p:cNvPr id="333" name="Google Shape;333;p51"/>
          <p:cNvSpPr txBox="1"/>
          <p:nvPr/>
        </p:nvSpPr>
        <p:spPr>
          <a:xfrm>
            <a:off x="652975" y="2494000"/>
            <a:ext cx="8107200" cy="276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</a:t>
            </a:r>
            <a:r>
              <a:rPr lang="ru-RU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соединения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группировки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суммирования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создания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2"/>
          <p:cNvSpPr txBox="1">
            <a:spLocks noGrp="1"/>
          </p:cNvSpPr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такое JOIN?</a:t>
            </a:r>
            <a:endParaRPr sz="2500"/>
          </a:p>
        </p:txBody>
      </p:sp>
      <p:sp>
        <p:nvSpPr>
          <p:cNvPr id="339" name="Google Shape;339;p52"/>
          <p:cNvSpPr txBox="1"/>
          <p:nvPr/>
        </p:nvSpPr>
        <p:spPr>
          <a:xfrm>
            <a:off x="652975" y="2494000"/>
            <a:ext cx="8107200" cy="276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операция </a:t>
            </a:r>
            <a:r>
              <a:rPr lang="ru-RU" sz="1550" dirty="0" smtClean="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соединения</a:t>
            </a:r>
            <a:endParaRPr sz="1550" dirty="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группировки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суммирования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операция создания</a:t>
            </a: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3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Какого из перечисленных ниже видов JOIN на самом деле не существует?</a:t>
            </a:r>
            <a:endParaRPr sz="2500"/>
          </a:p>
        </p:txBody>
      </p:sp>
      <p:sp>
        <p:nvSpPr>
          <p:cNvPr id="345" name="Google Shape;345;p53"/>
          <p:cNvSpPr txBox="1"/>
          <p:nvPr/>
        </p:nvSpPr>
        <p:spPr>
          <a:xfrm>
            <a:off x="652975" y="2494000"/>
            <a:ext cx="8107200" cy="30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LEFT JOIN - который выведет все записи первой таблицы, а для ненайденных пар из правой таблицы проставит значение NULL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 JOIN - который выведет все записи второй таблицы, а на место недостающей информации из первой таблицы проставить NULL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INNER JOIN - который показывает только те записи, для которых нашлись пары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TRUE JOIN - который выведет все верные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4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Какого из перечисленных ниже видов JOIN на самом деле не существует?</a:t>
            </a:r>
            <a:endParaRPr sz="2500"/>
          </a:p>
        </p:txBody>
      </p:sp>
      <p:sp>
        <p:nvSpPr>
          <p:cNvPr id="351" name="Google Shape;351;p54"/>
          <p:cNvSpPr txBox="1"/>
          <p:nvPr/>
        </p:nvSpPr>
        <p:spPr>
          <a:xfrm>
            <a:off x="652975" y="2494000"/>
            <a:ext cx="8107200" cy="30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LEFT JOIN - который выведет все записи первой таблицы, а для ненайденных пар из правой таблицы проставит значение NULL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 JOIN - который выведет все записи второй таблицы, а на место недостающей информации из первой таблицы проставить NULL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INNER JOIN - который показывает только те записи, для которых нашлись пары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TRUE JOIN - который выведет все верные значения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Выберите правильный пример запроса с использованием UNION?</a:t>
            </a:r>
            <a:endParaRPr sz="2500"/>
          </a:p>
        </p:txBody>
      </p:sp>
      <p:sp>
        <p:nvSpPr>
          <p:cNvPr id="357" name="Google Shape;357;p55"/>
          <p:cNvSpPr txBox="1"/>
          <p:nvPr/>
        </p:nvSpPr>
        <p:spPr>
          <a:xfrm>
            <a:off x="92099" y="2237442"/>
            <a:ext cx="9051902" cy="276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id, city FROM orders ORDER BY id </a:t>
            </a: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UNION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id, city FROM sellers ORDER BY city</a:t>
            </a: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>
              <a:lnSpc>
                <a:spcPct val="150000"/>
              </a:lnSpc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id, city, </a:t>
            </a:r>
            <a:r>
              <a:rPr lang="en-US" sz="1550" dirty="0" err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seller_id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FROM orders AND SELECT city, id FROM SELECT ORDER BY id;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>
              <a:lnSpc>
                <a:spcPct val="150000"/>
              </a:lnSpc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id, city FROM orders UNION 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id</a:t>
            </a:r>
            <a:r>
              <a:rPr lang="en-US" sz="1550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city FROM sellers ORDER BY id;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 dirty="0" smtClean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запросы верные</a:t>
            </a:r>
            <a:endParaRPr sz="1550" dirty="0" smtClean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2877</TotalTime>
  <Words>1136</Words>
  <Application>Microsoft Office PowerPoint</Application>
  <PresentationFormat>Экран (16:9)</PresentationFormat>
  <Paragraphs>172</Paragraphs>
  <Slides>35</Slides>
  <Notes>35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35</vt:i4>
      </vt:variant>
    </vt:vector>
  </HeadingPairs>
  <TitlesOfParts>
    <vt:vector size="43" baseType="lpstr">
      <vt:lpstr>IBM Plex Sans SemiBold</vt:lpstr>
      <vt:lpstr>Roboto</vt:lpstr>
      <vt:lpstr>Consolas</vt:lpstr>
      <vt:lpstr>Calibri</vt:lpstr>
      <vt:lpstr>IBM Plex Sans</vt:lpstr>
      <vt:lpstr>Arial</vt:lpstr>
      <vt:lpstr>Макет шаблона GB</vt:lpstr>
      <vt:lpstr>Макет шаблона GB</vt:lpstr>
      <vt:lpstr>Базы данных и SQL</vt:lpstr>
      <vt:lpstr>Презентация PowerPoint</vt:lpstr>
      <vt:lpstr>План на сегодня:</vt:lpstr>
      <vt:lpstr>Викторина</vt:lpstr>
      <vt:lpstr>Что такое JOIN?</vt:lpstr>
      <vt:lpstr>Что такое JOIN?</vt:lpstr>
      <vt:lpstr>Какого из перечисленных ниже видов JOIN на самом деле не существует?</vt:lpstr>
      <vt:lpstr>Какого из перечисленных ниже видов JOIN на самом деле не существует?</vt:lpstr>
      <vt:lpstr>Выберите правильный пример запроса с использованием UNION?</vt:lpstr>
      <vt:lpstr>Выберите правильный пример запроса с использованием UNION?</vt:lpstr>
      <vt:lpstr>Если выборка объединения данных производится из нескольких таблиц, то это может указываться во фразе FROM следующим образом?</vt:lpstr>
      <vt:lpstr>Если выборка объединения данных производится из нескольких таблиц, то это может указываться во фразе FROM следующим образом?</vt:lpstr>
      <vt:lpstr>Какая команда используется для объединения результатов запроса без удаления дубликатов?</vt:lpstr>
      <vt:lpstr>Какая команда используется для объединения результатов запроса без удаления дубликатов?</vt:lpstr>
      <vt:lpstr>Задача 1: выбрать всех пользователей, указав их id, имя и фамилию, город и аватарку (используя вложенные запросы)</vt:lpstr>
      <vt:lpstr>Задача 1: выбрать всех пользователей, указав их id, имя и фамилию, город и аватарку  (используя вложенные запросы)</vt:lpstr>
      <vt:lpstr>Задача 2: выбрать фотографии (filename) пользователя с email: arlo50@example.org. ID типа медиа, соответствующий фотографиям неизвестен  (используя вложенные запросы)</vt:lpstr>
      <vt:lpstr>Задача 2: выбрать фотографии (filename) пользователя с email: arlo50@example.org. ID типа медиа, соответствующий фотографиям неизвестен  (используя вложенные запросы)</vt:lpstr>
      <vt:lpstr>UNION и UNION ALL</vt:lpstr>
      <vt:lpstr>Задача 3: выбрать id друзей пользователя с id = 1  (используя UNION)</vt:lpstr>
      <vt:lpstr>Задача 3: выбрать id друзей пользователя с id = 1  (используя UNION)</vt:lpstr>
      <vt:lpstr>Ваши вопросы?  Перерыв</vt:lpstr>
      <vt:lpstr>Презентация PowerPoint</vt:lpstr>
      <vt:lpstr>Презентация PowerPoint</vt:lpstr>
      <vt:lpstr>Примеры с использованием JOIN</vt:lpstr>
      <vt:lpstr>Задача 4: выбрать всех пользователей, указав их id, имя и фамилию, город и аватарку (используя JOIN)</vt:lpstr>
      <vt:lpstr>Задача 4: выбрать всех пользователей, указав их id, имя и фамилию, город и аватарку  (JOIN)</vt:lpstr>
      <vt:lpstr>Задача 5: Список медиафайлов пользователей с количеством лайков (используя JOIN)</vt:lpstr>
      <vt:lpstr>Задача 5: Список медиафайлов пользователей с количеством лайков (используя JOIN)</vt:lpstr>
      <vt:lpstr>Задача 6: Список медиафайлов пользователей, указав название типа медиа (id, filename, name_type) (используя JOIN)</vt:lpstr>
      <vt:lpstr>Задача 6: Список медиафайлов пользователей, указав название типа медиа (id, filename, name_type) (используя JOIN)</vt:lpstr>
      <vt:lpstr>Ваши вопросы?</vt:lpstr>
      <vt:lpstr>Презентация PowerPoint</vt:lpstr>
      <vt:lpstr>Рефлексия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Базы данных и SQL</dc:title>
  <dc:creator>Jurkello</dc:creator>
  <cp:lastModifiedBy>Jurkello</cp:lastModifiedBy>
  <cp:revision>34</cp:revision>
  <cp:lastPrinted>2023-01-17T15:22:50Z</cp:lastPrinted>
  <dcterms:modified xsi:type="dcterms:W3CDTF">2023-01-23T19:50:26Z</dcterms:modified>
</cp:coreProperties>
</file>